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AB1A47-3EA4-4566-A85E-FB55B8122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EEF4C-0818-4A03-BD86-4CF650A23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5F1D93-E38A-4CB9-A7BB-90A85BF6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286B25-4AEC-4EB3-9F89-37D2A717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1FBF46-2C4C-46AF-B0E0-6CBB4A4A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7A4EA6-9754-4DC7-923F-EE4BFFC94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C743B3-3D84-4B99-A6F7-1936D3E67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9C135D-33D0-41E0-AE58-ECB69F995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062CFB-6E6E-44B4-AD65-BC173F65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19524B-CF64-4926-AD92-21676D57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9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1EEAD1D-2A7B-4A47-9DA7-3372324518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EFAC66-8A4B-4C51-9E13-D685B7CE9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194C8F-CA0D-4C47-A42B-C7AA483BC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AB7478-8D95-45BF-9CB0-2294ED90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FDD037-1DFA-4B2D-97E2-35EC16E9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61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35015-023C-47C4-9D9D-70926A337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2AA347-A4A8-464E-A7AB-1C9D4E6BA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BFBF9F-A4A0-48FD-A3FD-B6114302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2E21A8-4137-491A-8D10-EB8A63F68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D62DDF-DB41-479A-A1EF-E5D02C64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1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9371B4-7C97-4489-9434-25A3786F5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71F1B-311C-4A36-9F36-C571270B9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9ABD9B-A988-4A1E-A666-27C580A3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AFD959-3CBA-4193-B022-418C2BEF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50EEF7-18ED-43F3-8CD2-2180AE78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9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AAA81-FD45-40A4-8443-78219F62F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69DF7-E34F-4188-936D-D4F7319B0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903776-B87B-44B1-ACAF-CDDA8049D9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34F23F-41AB-4281-9789-B80BBA9D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4757B5-DACA-4AF1-8234-4E7BEEFE0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F569DE-8D13-4F68-8A26-C0A422CE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36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C223C1-7976-4EEF-AA64-093FAF001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231C86-C09C-4D59-9522-FAF59ED5A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935187-13FD-4CF4-8AD5-8B64D2A18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338FF75-7462-40F6-ABB7-45C02800B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10FC3D-9AD6-44BF-98D4-D5024DC8E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BAE472-C7AC-4FE3-AA92-1930A0AE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E3C76F-D87A-443E-8EBB-4B5AE112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35640C6-6D41-4B91-8725-5DD3F248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3242D-CA15-4099-B4F7-24FAC8374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86F24B3-C71B-4EC8-B440-6F4A23FBF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E4EA62-AEAE-4581-8CAA-97594CD8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295D133-B51C-4A11-8E40-CE1BA416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4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439571-255A-432E-97BE-E4AC28557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57EC42A-D779-474F-998C-450A7D4E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D1EA83-C6EE-421D-9234-6F8EE54E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5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3E830-4564-4743-95A5-9FB4ADA5C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EA256F-84EC-4EB2-86E1-3739C968C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4949C5-ADAB-4D79-A808-417F40ED2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FFFA56-6E64-47FF-B4B3-6BB4C053B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425182-0B43-4E41-85B6-DA0A9868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530105-C015-4785-B59E-826F0D2C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38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83FD6-2171-4CFE-A4FB-8F18B9A9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C6134F-C493-4CEA-9B40-A78DB48D6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337435-F0C1-4278-A38F-F26CAB1C7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1D0E5-6D7F-4ADA-83F7-B1D2724B3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EC9F6B-46F8-4E4A-AC5B-320724DF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931F67-A531-4A13-8AB2-9926845B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68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E329E-26C8-4D81-A9A4-63D3293D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761D7E-27B4-4FE3-9895-FD621ACB7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E951EA-5FFE-47D4-A0BC-B6CEAE318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79AE1-0BE2-4FAF-A46E-3A12C1D26D6C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42A99C-532B-4567-922C-88939D4C8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18B1B6-9DE3-4F33-A39F-D784FAB04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90D3B-0E85-4470-B072-829DB8C23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44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3D0C49-AE57-43C2-B378-F3B91D40E5FA}"/>
              </a:ext>
            </a:extLst>
          </p:cNvPr>
          <p:cNvSpPr txBox="1"/>
          <p:nvPr/>
        </p:nvSpPr>
        <p:spPr>
          <a:xfrm>
            <a:off x="370778" y="227699"/>
            <a:ext cx="1153872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7188" algn="just"/>
            <a:r>
              <a:rPr lang="ru-R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Совокупный показатель безработицы и потенциальной рабочей силы</a:t>
            </a:r>
            <a:r>
              <a:rPr lang="ru-R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отношение суммы численности безработных и потенциальной рабочей силы к расширенной концепции рабочей силы, рассчитанное в процентах. </a:t>
            </a:r>
          </a:p>
          <a:p>
            <a:pPr indent="357188" algn="just"/>
            <a:endParaRPr lang="ru-RU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57188" algn="just"/>
            <a:r>
              <a:rPr lang="ru-R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Расширенная концепция рабочей силы</a:t>
            </a:r>
            <a:r>
              <a:rPr lang="ru-R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включает в себя:</a:t>
            </a:r>
          </a:p>
          <a:p>
            <a:pPr marL="457200" indent="-457200" algn="just">
              <a:buFontTx/>
              <a:buChar char="-"/>
            </a:pPr>
            <a:r>
              <a:rPr lang="ru-R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занятых, </a:t>
            </a:r>
          </a:p>
          <a:p>
            <a:pPr marL="457200" indent="-457200" algn="just">
              <a:buFontTx/>
              <a:buChar char="-"/>
            </a:pPr>
            <a:r>
              <a:rPr lang="ru-R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безработных,</a:t>
            </a:r>
          </a:p>
          <a:p>
            <a:pPr marL="457200" indent="-457200" algn="just">
              <a:buFontTx/>
              <a:buChar char="-"/>
            </a:pPr>
            <a:r>
              <a:rPr lang="ru-R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потенциальную рабочую силу.</a:t>
            </a:r>
          </a:p>
          <a:p>
            <a:pPr marL="457200" indent="-457200" algn="just">
              <a:buFontTx/>
              <a:buChar char="-"/>
            </a:pPr>
            <a:endParaRPr lang="ru-RU" sz="2800" dirty="0">
              <a:latin typeface="Arial" panose="020B0604020202020204" pitchFamily="34" charset="0"/>
            </a:endParaRPr>
          </a:p>
          <a:p>
            <a:pPr indent="357188" algn="just"/>
            <a:r>
              <a:rPr lang="ru-RU" sz="2800" b="1" dirty="0">
                <a:latin typeface="Arial" panose="020B0604020202020204" pitchFamily="34" charset="0"/>
              </a:rPr>
              <a:t>Потенциальная рабочая сила </a:t>
            </a:r>
            <a:r>
              <a:rPr lang="ru-RU" sz="2800" dirty="0">
                <a:latin typeface="Arial" panose="020B0604020202020204" pitchFamily="34" charset="0"/>
              </a:rPr>
              <a:t>– незанятые лица, которые выражают заинтересованность в получении работы за оплату или прибыль, однако сложившиеся условия ограничивают их активные поиски работы или их готовность приступить к работе.</a:t>
            </a:r>
          </a:p>
        </p:txBody>
      </p:sp>
    </p:spTree>
    <p:extLst>
      <p:ext uri="{BB962C8B-B14F-4D97-AF65-F5344CB8AC3E}">
        <p14:creationId xmlns:p14="http://schemas.microsoft.com/office/powerpoint/2010/main" val="288112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8AE530-EF6F-48B9-9D54-E570CA0019AE}"/>
              </a:ext>
            </a:extLst>
          </p:cNvPr>
          <p:cNvSpPr txBox="1"/>
          <p:nvPr/>
        </p:nvSpPr>
        <p:spPr>
          <a:xfrm>
            <a:off x="108409" y="0"/>
            <a:ext cx="12083591" cy="702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450215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Arial" panose="020B0604020202020204" pitchFamily="34" charset="0"/>
              </a:rPr>
              <a:t>Задача 1. В таблице приведены данные, характеризующие рабочую силу и недоиспользование рабочей силы населения России в трудовом возрасте.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C3677D0-0291-4A6A-8745-A774AE35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678737"/>
              </p:ext>
            </p:extLst>
          </p:nvPr>
        </p:nvGraphicFramePr>
        <p:xfrm>
          <a:off x="347844" y="873517"/>
          <a:ext cx="11633622" cy="57064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52756">
                  <a:extLst>
                    <a:ext uri="{9D8B030D-6E8A-4147-A177-3AD203B41FA5}">
                      <a16:colId xmlns:a16="http://schemas.microsoft.com/office/drawing/2014/main" val="3362138494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3016084959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3064351367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2515825702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948958979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652107278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966306997"/>
                    </a:ext>
                  </a:extLst>
                </a:gridCol>
                <a:gridCol w="1025838">
                  <a:extLst>
                    <a:ext uri="{9D8B030D-6E8A-4147-A177-3AD203B41FA5}">
                      <a16:colId xmlns:a16="http://schemas.microsoft.com/office/drawing/2014/main" val="2890780941"/>
                    </a:ext>
                  </a:extLst>
                </a:gridCol>
              </a:tblGrid>
              <a:tr h="41017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Показатель, единица измерения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2010 г.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2015 г.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2016 г.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2017 г.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2018 г.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2019 г.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2020 г.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1853014255"/>
                  </a:ext>
                </a:extLst>
              </a:tr>
              <a:tr h="5289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населения в трудоспособном возрасте,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111533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110226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121561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121063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916970308"/>
                  </a:ext>
                </a:extLst>
              </a:tr>
              <a:tr h="3967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рабочей силы,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75478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76588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75398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74923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760403963"/>
                  </a:ext>
                </a:extLst>
              </a:tr>
              <a:tr h="26446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занятых,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72324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72393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72532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71933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4232016965"/>
                  </a:ext>
                </a:extLst>
              </a:tr>
              <a:tr h="3967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безработных,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5544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4243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3969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3658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4321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2313305520"/>
                  </a:ext>
                </a:extLst>
              </a:tr>
              <a:tr h="5289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потенциальной рабочей силы,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1731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1203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1573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3448652387"/>
                  </a:ext>
                </a:extLst>
              </a:tr>
              <a:tr h="5820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безработных с учетом потенциальной рабочей силы,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5607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4758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5980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3214182117"/>
                  </a:ext>
                </a:extLst>
              </a:tr>
              <a:tr h="5289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Расширенная концепция рабочей силы,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77931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77412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1200604208"/>
                  </a:ext>
                </a:extLst>
              </a:tr>
              <a:tr h="5289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Лица, не входящие в состав рабочей силы, тыс. чел.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34187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45276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45066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45916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1433904785"/>
                  </a:ext>
                </a:extLst>
              </a:tr>
              <a:tr h="26446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Уровень участия в рабочей силе,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4198000405"/>
                  </a:ext>
                </a:extLst>
              </a:tr>
              <a:tr h="26446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Уровень занятости,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2924593004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Уровень безработицы,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2296009915"/>
                  </a:ext>
                </a:extLst>
              </a:tr>
              <a:tr h="66117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Совокупный показатель уровня безработицы и потенциальной рабочей силы,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8" marR="44798" marT="0" marB="0" anchor="ctr"/>
                </a:tc>
                <a:extLst>
                  <a:ext uri="{0D108BD9-81ED-4DB2-BD59-A6C34878D82A}">
                    <a16:rowId xmlns:a16="http://schemas.microsoft.com/office/drawing/2014/main" val="719347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0860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305</Words>
  <Application>Microsoft Office PowerPoint</Application>
  <PresentationFormat>Широкоэкранный</PresentationFormat>
  <Paragraphs>113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Скрипниченко</dc:creator>
  <cp:lastModifiedBy>Юрий Скрипниченко</cp:lastModifiedBy>
  <cp:revision>3</cp:revision>
  <dcterms:created xsi:type="dcterms:W3CDTF">2023-10-30T08:50:26Z</dcterms:created>
  <dcterms:modified xsi:type="dcterms:W3CDTF">2023-10-30T09:09:00Z</dcterms:modified>
</cp:coreProperties>
</file>